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0"/>
  </p:handoutMasterIdLst>
  <p:sldIdLst>
    <p:sldId id="265" r:id="rId2"/>
    <p:sldId id="266" r:id="rId3"/>
    <p:sldId id="268" r:id="rId4"/>
    <p:sldId id="269" r:id="rId5"/>
    <p:sldId id="270" r:id="rId6"/>
    <p:sldId id="271" r:id="rId7"/>
    <p:sldId id="272" r:id="rId8"/>
    <p:sldId id="273" r:id="rId9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61E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67C16B-F239-4853-B0FB-98950FDD03F1}" type="datetimeFigureOut">
              <a:rPr lang="uk-UA" smtClean="0"/>
              <a:pPr/>
              <a:t>09.01.2020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66C157-AFA2-44E0-9626-DCC1596589D0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941085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09.01.2020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908720"/>
            <a:ext cx="7772400" cy="1470025"/>
          </a:xfrm>
        </p:spPr>
        <p:txBody>
          <a:bodyPr/>
          <a:lstStyle/>
          <a:p>
            <a:r>
              <a:rPr lang="uk-UA" b="1" i="1" dirty="0">
                <a:solidFill>
                  <a:srgbClr val="7030A0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Презентація досвіду роботи </a:t>
            </a:r>
            <a:endParaRPr lang="uk-UA" dirty="0"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2924944"/>
            <a:ext cx="6400800" cy="1752600"/>
          </a:xfrm>
        </p:spPr>
        <p:txBody>
          <a:bodyPr>
            <a:normAutofit/>
          </a:bodyPr>
          <a:lstStyle/>
          <a:p>
            <a:pPr lvl="0"/>
            <a:r>
              <a:rPr lang="uk-UA" sz="2000" b="1" i="1" dirty="0" smtClean="0">
                <a:solidFill>
                  <a:schemeClr val="accent1">
                    <a:lumMod val="75000"/>
                  </a:schemeClr>
                </a:solidFill>
                <a:latin typeface="Cambria Math" pitchFamily="18" charset="0"/>
                <a:ea typeface="Cambria Math" pitchFamily="18" charset="0"/>
              </a:rPr>
              <a:t>ВЧИТЕЛЯ РОЗВИТКУ МОВЛЕННЯ </a:t>
            </a:r>
            <a:endParaRPr lang="uk-UA" sz="2000" b="1" i="1" dirty="0">
              <a:solidFill>
                <a:schemeClr val="accent1">
                  <a:lumMod val="75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r>
              <a:rPr lang="uk-UA" sz="2000" i="1" dirty="0" err="1" smtClean="0">
                <a:solidFill>
                  <a:schemeClr val="accent1">
                    <a:lumMod val="75000"/>
                  </a:schemeClr>
                </a:solidFill>
                <a:latin typeface="Cambria Math" pitchFamily="18" charset="0"/>
                <a:ea typeface="Cambria Math" pitchFamily="18" charset="0"/>
              </a:rPr>
              <a:t>КЗ</a:t>
            </a:r>
            <a:r>
              <a:rPr lang="uk-UA" sz="2000" i="1" dirty="0" smtClean="0">
                <a:solidFill>
                  <a:schemeClr val="accent1">
                    <a:lumMod val="75000"/>
                  </a:schemeClr>
                </a:solidFill>
                <a:latin typeface="Cambria Math" pitchFamily="18" charset="0"/>
                <a:ea typeface="Cambria Math" pitchFamily="18" charset="0"/>
              </a:rPr>
              <a:t> “ХОТИНСЬКА СПЕЦІАЛЬНА ЗАГАЛЬНООСВІТНЯ ШКОЛА-ІНТЕРНАТ №1”</a:t>
            </a:r>
          </a:p>
          <a:p>
            <a:r>
              <a:rPr lang="uk-UA" sz="2200" b="1" i="1" dirty="0" smtClean="0">
                <a:solidFill>
                  <a:schemeClr val="accent1">
                    <a:lumMod val="75000"/>
                  </a:schemeClr>
                </a:solidFill>
                <a:latin typeface="Cambria Math" pitchFamily="18" charset="0"/>
                <a:ea typeface="Cambria Math" pitchFamily="18" charset="0"/>
              </a:rPr>
              <a:t>СКЛЯРУК    ОЛЕСІ   ВОЛОДИМИРІВНИ</a:t>
            </a:r>
            <a:endParaRPr lang="uk-UA" sz="2200" b="1" i="1" dirty="0">
              <a:solidFill>
                <a:schemeClr val="accent1">
                  <a:lumMod val="75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086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spcBef>
                <a:spcPct val="20000"/>
              </a:spcBef>
            </a:pPr>
            <a:r>
              <a:rPr lang="uk-UA" sz="2800" b="1" i="1" dirty="0" smtClean="0">
                <a:solidFill>
                  <a:srgbClr val="7030A0"/>
                </a:solidFill>
                <a:latin typeface="Cambria Math" pitchFamily="18" charset="0"/>
                <a:ea typeface="Cambria Math" pitchFamily="18" charset="0"/>
                <a:cs typeface="+mn-cs"/>
              </a:rPr>
              <a:t>СКЛЯРУК    ОЛЕСЯ   ВОЛОДИМИРІВНА</a:t>
            </a:r>
            <a:endParaRPr lang="uk-UA" sz="2800" b="1" i="1" dirty="0">
              <a:solidFill>
                <a:srgbClr val="7030A0"/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12776"/>
            <a:ext cx="4038600" cy="4713387"/>
          </a:xfrm>
        </p:spPr>
        <p:txBody>
          <a:bodyPr>
            <a:normAutofit/>
          </a:bodyPr>
          <a:lstStyle/>
          <a:p>
            <a:r>
              <a:rPr lang="uk-UA" dirty="0" smtClean="0">
                <a:solidFill>
                  <a:srgbClr val="002060"/>
                </a:solidFill>
              </a:rPr>
              <a:t>Освіта: </a:t>
            </a:r>
            <a:r>
              <a:rPr lang="uk-UA" sz="2000" i="1" dirty="0" smtClean="0">
                <a:solidFill>
                  <a:srgbClr val="002060"/>
                </a:solidFill>
              </a:rPr>
              <a:t>ВИЩА</a:t>
            </a:r>
          </a:p>
          <a:p>
            <a:r>
              <a:rPr lang="uk-UA" dirty="0" smtClean="0">
                <a:solidFill>
                  <a:srgbClr val="002060"/>
                </a:solidFill>
              </a:rPr>
              <a:t>Кваліфікація: </a:t>
            </a:r>
            <a:r>
              <a:rPr lang="uk-UA" i="1" dirty="0" smtClean="0">
                <a:solidFill>
                  <a:srgbClr val="002060"/>
                </a:solidFill>
              </a:rPr>
              <a:t>«</a:t>
            </a:r>
            <a:r>
              <a:rPr lang="uk-UA" sz="2000" i="1" dirty="0" smtClean="0">
                <a:solidFill>
                  <a:srgbClr val="002060"/>
                </a:solidFill>
              </a:rPr>
              <a:t>ДЕФЕКТОЛОГІЯ, ОЛІГОФРЕНОПЕДАГОГІКА,  ЛОГОПЕДІЯ</a:t>
            </a:r>
            <a:r>
              <a:rPr lang="uk-UA" i="1" dirty="0" smtClean="0">
                <a:solidFill>
                  <a:srgbClr val="002060"/>
                </a:solidFill>
              </a:rPr>
              <a:t>»</a:t>
            </a:r>
          </a:p>
          <a:p>
            <a:r>
              <a:rPr lang="uk-UA" dirty="0" smtClean="0">
                <a:solidFill>
                  <a:srgbClr val="002060"/>
                </a:solidFill>
              </a:rPr>
              <a:t>Спеціальність: </a:t>
            </a:r>
            <a:r>
              <a:rPr lang="uk-UA" sz="2000" i="1" dirty="0" smtClean="0">
                <a:solidFill>
                  <a:srgbClr val="002060"/>
                </a:solidFill>
              </a:rPr>
              <a:t>ВЧИТЕЛЬ ДОПОМІЖНОЇ ШКОЛИ, ЛОГОПЕД</a:t>
            </a:r>
          </a:p>
          <a:p>
            <a:r>
              <a:rPr lang="uk-UA" dirty="0" smtClean="0">
                <a:solidFill>
                  <a:srgbClr val="002060"/>
                </a:solidFill>
              </a:rPr>
              <a:t>Посада: </a:t>
            </a:r>
            <a:r>
              <a:rPr lang="uk-UA" sz="2000" i="1" dirty="0" smtClean="0">
                <a:solidFill>
                  <a:srgbClr val="002060"/>
                </a:solidFill>
              </a:rPr>
              <a:t>УЧИТЕЛЬ РОЗВИТКУ МОВЛЕНЕНЯ</a:t>
            </a:r>
          </a:p>
          <a:p>
            <a:r>
              <a:rPr lang="uk-UA" dirty="0" smtClean="0">
                <a:solidFill>
                  <a:srgbClr val="002060"/>
                </a:solidFill>
              </a:rPr>
              <a:t>Категорія: </a:t>
            </a:r>
            <a:r>
              <a:rPr lang="uk-UA" sz="2000" i="1" dirty="0" smtClean="0">
                <a:solidFill>
                  <a:srgbClr val="002060"/>
                </a:solidFill>
              </a:rPr>
              <a:t>ВИЩА</a:t>
            </a:r>
          </a:p>
          <a:p>
            <a:endParaRPr lang="uk-UA" dirty="0"/>
          </a:p>
        </p:txBody>
      </p:sp>
      <p:pic>
        <p:nvPicPr>
          <p:cNvPr id="1026" name="Picture 2" descr="H:\сайт ДНЗ Сонечко\16-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1500174"/>
            <a:ext cx="3241258" cy="44781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75831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b="1" i="1" dirty="0" smtClean="0">
                <a:solidFill>
                  <a:schemeClr val="accent4">
                    <a:lumMod val="75000"/>
                  </a:schemeClr>
                </a:solidFill>
                <a:latin typeface="Cambria Math" pitchFamily="18" charset="0"/>
                <a:ea typeface="Cambria Math" pitchFamily="18" charset="0"/>
              </a:rPr>
              <a:t>ПРОГРАМНО-МЕТОДИЧНИЙ КОМПЛЕКС</a:t>
            </a:r>
            <a:endParaRPr lang="ru-RU" sz="3200" b="1" i="1" dirty="0">
              <a:solidFill>
                <a:schemeClr val="accent4">
                  <a:lumMod val="75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endParaRPr lang="uk-UA" sz="2400" i="1" dirty="0" smtClean="0">
              <a:solidFill>
                <a:schemeClr val="accent4">
                  <a:lumMod val="75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algn="ctr">
              <a:buNone/>
            </a:pPr>
            <a:r>
              <a:rPr lang="uk-UA" sz="2400" i="1" dirty="0" smtClean="0">
                <a:solidFill>
                  <a:schemeClr val="accent4">
                    <a:lumMod val="75000"/>
                  </a:schemeClr>
                </a:solidFill>
                <a:latin typeface="Cambria Math" pitchFamily="18" charset="0"/>
                <a:ea typeface="Cambria Math" pitchFamily="18" charset="0"/>
              </a:rPr>
              <a:t>“</a:t>
            </a:r>
            <a:r>
              <a:rPr lang="uk-UA" sz="2000" b="1" i="1" dirty="0" smtClean="0">
                <a:solidFill>
                  <a:schemeClr val="accent4">
                    <a:lumMod val="75000"/>
                  </a:schemeClr>
                </a:solidFill>
                <a:latin typeface="Cambria Math" pitchFamily="18" charset="0"/>
                <a:ea typeface="Cambria Math" pitchFamily="18" charset="0"/>
              </a:rPr>
              <a:t>КОРЕКЦІЙНА РОБОТА З РОЗВИТКУ МОВЛЕННЯ ІЗ ДІТЬМИ З </a:t>
            </a:r>
          </a:p>
          <a:p>
            <a:pPr algn="ctr">
              <a:buNone/>
            </a:pPr>
            <a:r>
              <a:rPr lang="uk-UA" sz="2000" b="1" i="1" dirty="0" smtClean="0">
                <a:solidFill>
                  <a:schemeClr val="accent4">
                    <a:lumMod val="75000"/>
                  </a:schemeClr>
                </a:solidFill>
                <a:latin typeface="Cambria Math" pitchFamily="18" charset="0"/>
                <a:ea typeface="Cambria Math" pitchFamily="18" charset="0"/>
              </a:rPr>
              <a:t>ОСОБЛИВИМИ ОСВІТНІМИ ПОТРЕБАМИ, ОБУМОВЛЕНИМИ </a:t>
            </a:r>
          </a:p>
          <a:p>
            <a:pPr algn="ctr">
              <a:buNone/>
            </a:pPr>
            <a:r>
              <a:rPr lang="uk-UA" sz="2000" b="1" i="1" dirty="0" smtClean="0">
                <a:solidFill>
                  <a:schemeClr val="accent4">
                    <a:lumMod val="75000"/>
                  </a:schemeClr>
                </a:solidFill>
                <a:latin typeface="Cambria Math" pitchFamily="18" charset="0"/>
                <a:ea typeface="Cambria Math" pitchFamily="18" charset="0"/>
              </a:rPr>
              <a:t>ПОРУШЕННЯМИ ІНТЕЛЕКТУАЛЬНОГО РОЗВИТКУ”</a:t>
            </a:r>
          </a:p>
          <a:p>
            <a:pPr algn="ctr">
              <a:buNone/>
            </a:pPr>
            <a:endParaRPr lang="uk-UA" sz="2000" b="1" i="1" dirty="0" smtClean="0">
              <a:solidFill>
                <a:schemeClr val="accent4">
                  <a:lumMod val="75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algn="ctr">
              <a:buNone/>
            </a:pPr>
            <a:r>
              <a:rPr lang="uk-UA" sz="1800" b="1" i="1" dirty="0" smtClean="0">
                <a:solidFill>
                  <a:schemeClr val="accent4">
                    <a:lumMod val="75000"/>
                  </a:schemeClr>
                </a:solidFill>
                <a:latin typeface="Cambria Math" pitchFamily="18" charset="0"/>
                <a:ea typeface="Cambria Math" pitchFamily="18" charset="0"/>
              </a:rPr>
              <a:t>(З ДОСВІДУ РОБОТИ)</a:t>
            </a:r>
          </a:p>
          <a:p>
            <a:pPr algn="ctr">
              <a:buNone/>
            </a:pPr>
            <a:endParaRPr lang="uk-UA" sz="1800" b="1" i="1" dirty="0" smtClean="0">
              <a:solidFill>
                <a:schemeClr val="accent4">
                  <a:lumMod val="75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algn="ctr">
              <a:buNone/>
            </a:pPr>
            <a:endParaRPr lang="uk-UA" sz="1800" b="1" i="1" dirty="0" smtClean="0">
              <a:solidFill>
                <a:schemeClr val="accent4">
                  <a:lumMod val="75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algn="ctr">
              <a:buNone/>
            </a:pPr>
            <a:endParaRPr lang="uk-UA" sz="1800" b="1" i="1" dirty="0" smtClean="0">
              <a:solidFill>
                <a:schemeClr val="accent4">
                  <a:lumMod val="75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algn="ctr">
              <a:buNone/>
            </a:pPr>
            <a:endParaRPr lang="uk-UA" sz="1800" b="1" i="1" dirty="0" smtClean="0">
              <a:solidFill>
                <a:schemeClr val="accent4">
                  <a:lumMod val="75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algn="r">
              <a:buNone/>
            </a:pPr>
            <a:r>
              <a:rPr lang="uk-UA" sz="1800" b="1" i="1" dirty="0" smtClean="0">
                <a:solidFill>
                  <a:schemeClr val="accent4">
                    <a:lumMod val="75000"/>
                  </a:schemeClr>
                </a:solidFill>
                <a:latin typeface="Cambria Math" pitchFamily="18" charset="0"/>
                <a:ea typeface="Cambria Math" pitchFamily="18" charset="0"/>
              </a:rPr>
              <a:t>УКЛАДАЧ  </a:t>
            </a:r>
          </a:p>
          <a:p>
            <a:pPr algn="r">
              <a:buNone/>
            </a:pPr>
            <a:r>
              <a:rPr lang="uk-UA" sz="1800" b="1" i="1" dirty="0" smtClean="0">
                <a:solidFill>
                  <a:schemeClr val="accent4">
                    <a:lumMod val="75000"/>
                  </a:schemeClr>
                </a:solidFill>
                <a:latin typeface="Cambria Math" pitchFamily="18" charset="0"/>
                <a:ea typeface="Cambria Math" pitchFamily="18" charset="0"/>
              </a:rPr>
              <a:t>СКЛЯРУК  О.В.  </a:t>
            </a:r>
          </a:p>
          <a:p>
            <a:pPr algn="r">
              <a:buNone/>
            </a:pPr>
            <a:r>
              <a:rPr lang="uk-UA" sz="1800" b="1" i="1" dirty="0" smtClean="0">
                <a:solidFill>
                  <a:schemeClr val="accent4">
                    <a:lumMod val="75000"/>
                  </a:schemeClr>
                </a:solidFill>
                <a:latin typeface="Cambria Math" pitchFamily="18" charset="0"/>
                <a:ea typeface="Cambria Math" pitchFamily="18" charset="0"/>
              </a:rPr>
              <a:t>ВЧИТЕЛЬ РОЗВИТКУ МОВЛЕННЯ </a:t>
            </a:r>
            <a:endParaRPr lang="ru-RU" sz="1800" b="1" i="1" dirty="0">
              <a:solidFill>
                <a:schemeClr val="accent4">
                  <a:lumMod val="75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b="1" i="1" dirty="0" smtClean="0">
                <a:solidFill>
                  <a:schemeClr val="accent4">
                    <a:lumMod val="75000"/>
                  </a:schemeClr>
                </a:solidFill>
                <a:latin typeface="Cambria Math" pitchFamily="18" charset="0"/>
                <a:ea typeface="Cambria Math" pitchFamily="18" charset="0"/>
              </a:rPr>
              <a:t>АКТУАЛЬНІСТЬ</a:t>
            </a:r>
            <a:endParaRPr lang="ru-RU" sz="3200" b="1" i="1" dirty="0">
              <a:solidFill>
                <a:schemeClr val="accent4">
                  <a:lumMod val="75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uk-UA" dirty="0" smtClean="0"/>
              <a:t>	Формування мовленнєвої </a:t>
            </a:r>
            <a:r>
              <a:rPr lang="uk-UA" dirty="0" err="1" smtClean="0"/>
              <a:t>полікомпетентності</a:t>
            </a:r>
            <a:r>
              <a:rPr lang="uk-UA" dirty="0" smtClean="0"/>
              <a:t> – одне із пріоритетних завдань усебічного гармонійного розвитку дитини з особливими освітніми потребами, зокрема у спеціальному закладі для дітей з порушенням інтелектуального розвитку. Проблеми виявлення тяжких мовленнєвих порушень у дітей та вибір оптимальних шляхів корекції є актуальними у логопедії і набувають великого значення в умовах безперервного удосконалення змісту </a:t>
            </a:r>
            <a:r>
              <a:rPr lang="uk-UA" dirty="0" err="1" smtClean="0"/>
              <a:t>корекційного</a:t>
            </a:r>
            <a:r>
              <a:rPr lang="uk-UA" dirty="0" smtClean="0"/>
              <a:t> навчання у системі спеціальної освіти.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928694"/>
          </a:xfrm>
        </p:spPr>
        <p:txBody>
          <a:bodyPr>
            <a:normAutofit fontScale="90000"/>
          </a:bodyPr>
          <a:lstStyle/>
          <a:p>
            <a:r>
              <a:rPr lang="uk-UA" sz="3100" b="1" i="1" dirty="0" smtClean="0">
                <a:solidFill>
                  <a:schemeClr val="accent4">
                    <a:lumMod val="75000"/>
                  </a:schemeClr>
                </a:solidFill>
                <a:latin typeface="Cambria Math" pitchFamily="18" charset="0"/>
                <a:ea typeface="Cambria Math" pitchFamily="18" charset="0"/>
              </a:rPr>
              <a:t>СТРУКТУРА </a:t>
            </a:r>
            <a:br>
              <a:rPr lang="uk-UA" sz="3100" b="1" i="1" dirty="0" smtClean="0">
                <a:solidFill>
                  <a:schemeClr val="accent4">
                    <a:lumMod val="75000"/>
                  </a:schemeClr>
                </a:solidFill>
                <a:latin typeface="Cambria Math" pitchFamily="18" charset="0"/>
                <a:ea typeface="Cambria Math" pitchFamily="18" charset="0"/>
              </a:rPr>
            </a:br>
            <a:r>
              <a:rPr lang="uk-UA" sz="3100" b="1" i="1" dirty="0" smtClean="0">
                <a:solidFill>
                  <a:schemeClr val="accent4">
                    <a:lumMod val="75000"/>
                  </a:schemeClr>
                </a:solidFill>
                <a:latin typeface="Cambria Math" pitchFamily="18" charset="0"/>
                <a:ea typeface="Cambria Math" pitchFamily="18" charset="0"/>
              </a:rPr>
              <a:t>ПРОГРАМНО-МЕТОДИЧНОГО КОМПЛЕКСУ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775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sz="2000" dirty="0" smtClean="0">
                <a:latin typeface="Cambria Math" pitchFamily="18" charset="0"/>
                <a:ea typeface="Cambria Math" pitchFamily="18" charset="0"/>
              </a:rPr>
              <a:t>       Програмно-методичний комплекс «</a:t>
            </a:r>
            <a:r>
              <a:rPr lang="uk-UA" sz="2000" dirty="0" err="1" smtClean="0">
                <a:latin typeface="Cambria Math" pitchFamily="18" charset="0"/>
                <a:ea typeface="Cambria Math" pitchFamily="18" charset="0"/>
              </a:rPr>
              <a:t>Корекційна</a:t>
            </a:r>
            <a:r>
              <a:rPr lang="uk-UA" sz="2000" dirty="0" smtClean="0">
                <a:latin typeface="Cambria Math" pitchFamily="18" charset="0"/>
                <a:ea typeface="Cambria Math" pitchFamily="18" charset="0"/>
              </a:rPr>
              <a:t> робота з розвитку мовлення дітей з особливими освітніми потребами, обумовленими порушеннями інтелектуального розвитку » складається з 4 розділів:</a:t>
            </a:r>
          </a:p>
          <a:p>
            <a:pPr>
              <a:buNone/>
            </a:pPr>
            <a:endParaRPr lang="ru-RU" sz="2000" dirty="0" smtClean="0">
              <a:latin typeface="Cambria Math" pitchFamily="18" charset="0"/>
              <a:ea typeface="Cambria Math" pitchFamily="18" charset="0"/>
            </a:endParaRPr>
          </a:p>
          <a:p>
            <a:pPr lvl="0">
              <a:buNone/>
            </a:pPr>
            <a:r>
              <a:rPr lang="uk-UA" sz="2000" dirty="0" smtClean="0">
                <a:latin typeface="Cambria Math" pitchFamily="18" charset="0"/>
                <a:ea typeface="Cambria Math" pitchFamily="18" charset="0"/>
              </a:rPr>
              <a:t>     </a:t>
            </a:r>
            <a:r>
              <a:rPr lang="uk-UA" sz="2000" i="1" dirty="0" smtClean="0">
                <a:latin typeface="Cambria Math" pitchFamily="18" charset="0"/>
                <a:ea typeface="Cambria Math" pitchFamily="18" charset="0"/>
              </a:rPr>
              <a:t>- Особливості мовленнєвого розвитку дітей з вадами інтелекту.</a:t>
            </a:r>
            <a:endParaRPr lang="ru-RU" sz="2000" i="1" dirty="0" smtClean="0">
              <a:latin typeface="Cambria Math" pitchFamily="18" charset="0"/>
              <a:ea typeface="Cambria Math" pitchFamily="18" charset="0"/>
            </a:endParaRPr>
          </a:p>
          <a:p>
            <a:pPr lvl="0">
              <a:buNone/>
            </a:pPr>
            <a:r>
              <a:rPr lang="ru-RU" sz="2000" i="1" dirty="0" smtClean="0">
                <a:latin typeface="Cambria Math" pitchFamily="18" charset="0"/>
                <a:ea typeface="Cambria Math" pitchFamily="18" charset="0"/>
              </a:rPr>
              <a:t>     - </a:t>
            </a:r>
            <a:r>
              <a:rPr lang="ru-RU" sz="2000" i="1" dirty="0" err="1" smtClean="0">
                <a:latin typeface="Cambria Math" pitchFamily="18" charset="0"/>
                <a:ea typeface="Cambria Math" pitchFamily="18" charset="0"/>
              </a:rPr>
              <a:t>Комплексний</a:t>
            </a:r>
            <a:r>
              <a:rPr lang="ru-RU" sz="2000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2000" i="1" dirty="0" err="1" smtClean="0">
                <a:latin typeface="Cambria Math" pitchFamily="18" charset="0"/>
                <a:ea typeface="Cambria Math" pitchFamily="18" charset="0"/>
              </a:rPr>
              <a:t>підхід</a:t>
            </a:r>
            <a:r>
              <a:rPr lang="ru-RU" sz="2000" i="1" dirty="0" smtClean="0">
                <a:latin typeface="Cambria Math" pitchFamily="18" charset="0"/>
                <a:ea typeface="Cambria Math" pitchFamily="18" charset="0"/>
              </a:rPr>
              <a:t> при </a:t>
            </a:r>
            <a:r>
              <a:rPr lang="ru-RU" sz="2000" i="1" dirty="0" err="1" smtClean="0">
                <a:latin typeface="Cambria Math" pitchFamily="18" charset="0"/>
                <a:ea typeface="Cambria Math" pitchFamily="18" charset="0"/>
              </a:rPr>
              <a:t>корекції</a:t>
            </a:r>
            <a:r>
              <a:rPr lang="ru-RU" sz="2000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2000" i="1" dirty="0" err="1" smtClean="0">
                <a:latin typeface="Cambria Math" pitchFamily="18" charset="0"/>
                <a:ea typeface="Cambria Math" pitchFamily="18" charset="0"/>
              </a:rPr>
              <a:t>порушень</a:t>
            </a:r>
            <a:r>
              <a:rPr lang="ru-RU" sz="2000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2000" i="1" dirty="0" err="1" smtClean="0">
                <a:latin typeface="Cambria Math" pitchFamily="18" charset="0"/>
                <a:ea typeface="Cambria Math" pitchFamily="18" charset="0"/>
              </a:rPr>
              <a:t>мовлення</a:t>
            </a:r>
            <a:r>
              <a:rPr lang="ru-RU" sz="2000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2000" i="1" dirty="0" err="1" smtClean="0">
                <a:latin typeface="Cambria Math" pitchFamily="18" charset="0"/>
                <a:ea typeface="Cambria Math" pitchFamily="18" charset="0"/>
              </a:rPr>
              <a:t>дітей</a:t>
            </a:r>
            <a:r>
              <a:rPr lang="ru-RU" sz="2000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2000" i="1" dirty="0" err="1" smtClean="0">
                <a:latin typeface="Cambria Math" pitchFamily="18" charset="0"/>
                <a:ea typeface="Cambria Math" pitchFamily="18" charset="0"/>
              </a:rPr>
              <a:t>з</a:t>
            </a:r>
            <a:r>
              <a:rPr lang="ru-RU" sz="2000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2000" i="1" dirty="0" err="1" smtClean="0">
                <a:latin typeface="Cambria Math" pitchFamily="18" charset="0"/>
                <a:ea typeface="Cambria Math" pitchFamily="18" charset="0"/>
              </a:rPr>
              <a:t>порушеннями</a:t>
            </a:r>
            <a:r>
              <a:rPr lang="ru-RU" sz="2000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2000" i="1" dirty="0" err="1" smtClean="0">
                <a:latin typeface="Cambria Math" pitchFamily="18" charset="0"/>
                <a:ea typeface="Cambria Math" pitchFamily="18" charset="0"/>
              </a:rPr>
              <a:t>психофізичного</a:t>
            </a:r>
            <a:r>
              <a:rPr lang="ru-RU" sz="2000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2000" i="1" dirty="0" err="1" smtClean="0">
                <a:latin typeface="Cambria Math" pitchFamily="18" charset="0"/>
                <a:ea typeface="Cambria Math" pitchFamily="18" charset="0"/>
              </a:rPr>
              <a:t>розвитку</a:t>
            </a:r>
            <a:r>
              <a:rPr lang="uk-UA" sz="2000" i="1" dirty="0" smtClean="0">
                <a:latin typeface="Cambria Math" pitchFamily="18" charset="0"/>
                <a:ea typeface="Cambria Math" pitchFamily="18" charset="0"/>
              </a:rPr>
              <a:t>. </a:t>
            </a:r>
            <a:endParaRPr lang="ru-RU" sz="2000" i="1" dirty="0" smtClean="0">
              <a:latin typeface="Cambria Math" pitchFamily="18" charset="0"/>
              <a:ea typeface="Cambria Math" pitchFamily="18" charset="0"/>
            </a:endParaRPr>
          </a:p>
          <a:p>
            <a:pPr lvl="0">
              <a:buNone/>
            </a:pPr>
            <a:r>
              <a:rPr lang="uk-UA" sz="2000" i="1" dirty="0" smtClean="0">
                <a:latin typeface="Cambria Math" pitchFamily="18" charset="0"/>
                <a:ea typeface="Cambria Math" pitchFamily="18" charset="0"/>
              </a:rPr>
              <a:t>     -   Особливості роботи  вчителя – логопеда із дітьми з порушенням інтелекту (з досвіду роботи). </a:t>
            </a:r>
            <a:endParaRPr lang="ru-RU" sz="2000" i="1" dirty="0" smtClean="0">
              <a:latin typeface="Cambria Math" pitchFamily="18" charset="0"/>
              <a:ea typeface="Cambria Math" pitchFamily="18" charset="0"/>
            </a:endParaRPr>
          </a:p>
          <a:p>
            <a:pPr>
              <a:buNone/>
            </a:pPr>
            <a:r>
              <a:rPr lang="uk-UA" sz="2000" i="1" dirty="0" smtClean="0">
                <a:latin typeface="Cambria Math" pitchFamily="18" charset="0"/>
                <a:ea typeface="Cambria Math" pitchFamily="18" charset="0"/>
              </a:rPr>
              <a:t>     -   Додатки. Планування </a:t>
            </a:r>
            <a:r>
              <a:rPr lang="uk-UA" sz="2000" i="1" dirty="0" err="1" smtClean="0">
                <a:latin typeface="Cambria Math" pitchFamily="18" charset="0"/>
                <a:ea typeface="Cambria Math" pitchFamily="18" charset="0"/>
              </a:rPr>
              <a:t>корекційної</a:t>
            </a:r>
            <a:r>
              <a:rPr lang="uk-UA" sz="2000" i="1" dirty="0" smtClean="0">
                <a:latin typeface="Cambria Math" pitchFamily="18" charset="0"/>
                <a:ea typeface="Cambria Math" pitchFamily="18" charset="0"/>
              </a:rPr>
              <a:t> роботи з розвитку мовлення із дітьми з ООП</a:t>
            </a:r>
            <a:endParaRPr lang="ru-RU" sz="2000" i="1" dirty="0">
              <a:latin typeface="Cambria Math" pitchFamily="18" charset="0"/>
              <a:ea typeface="Cambria Math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57232"/>
            <a:ext cx="8229600" cy="560406"/>
          </a:xfrm>
        </p:spPr>
        <p:txBody>
          <a:bodyPr>
            <a:normAutofit fontScale="90000"/>
          </a:bodyPr>
          <a:lstStyle/>
          <a:p>
            <a:r>
              <a:rPr lang="uk-UA" sz="2700" b="1" i="1" dirty="0" smtClean="0">
                <a:solidFill>
                  <a:schemeClr val="accent4">
                    <a:lumMod val="75000"/>
                  </a:schemeClr>
                </a:solidFill>
                <a:latin typeface="Cambria Math" pitchFamily="18" charset="0"/>
                <a:ea typeface="Cambria Math" pitchFamily="18" charset="0"/>
              </a:rPr>
              <a:t>ПРИНЦИПИ</a:t>
            </a:r>
            <a:r>
              <a:rPr lang="uk-UA" sz="2700" b="1" i="1" smtClean="0">
                <a:solidFill>
                  <a:schemeClr val="accent4">
                    <a:lumMod val="75000"/>
                  </a:schemeClr>
                </a:solidFill>
                <a:latin typeface="Cambria Math" pitchFamily="18" charset="0"/>
                <a:ea typeface="Cambria Math" pitchFamily="18" charset="0"/>
              </a:rPr>
              <a:t>, </a:t>
            </a:r>
            <a:r>
              <a:rPr lang="uk-UA" sz="2700" b="1" i="1" smtClean="0">
                <a:solidFill>
                  <a:schemeClr val="accent4">
                    <a:lumMod val="75000"/>
                  </a:schemeClr>
                </a:solidFill>
                <a:latin typeface="Cambria Math" pitchFamily="18" charset="0"/>
                <a:ea typeface="Cambria Math" pitchFamily="18" charset="0"/>
              </a:rPr>
              <a:t>ПОКЛАДЕНІ </a:t>
            </a:r>
            <a:r>
              <a:rPr lang="uk-UA" sz="2700" b="1" i="1" dirty="0" smtClean="0">
                <a:solidFill>
                  <a:schemeClr val="accent4">
                    <a:lumMod val="75000"/>
                  </a:schemeClr>
                </a:solidFill>
                <a:latin typeface="Cambria Math" pitchFamily="18" charset="0"/>
                <a:ea typeface="Cambria Math" pitchFamily="18" charset="0"/>
              </a:rPr>
              <a:t>В ОСНОВУ СТВОРЕННЯ ПРОГРАМНО-МЕТОДИЧНОГО КОМПЛЕКСУ.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txBody>
          <a:bodyPr>
            <a:normAutofit fontScale="55000" lnSpcReduction="20000"/>
          </a:bodyPr>
          <a:lstStyle/>
          <a:p>
            <a:r>
              <a:rPr lang="uk-UA" dirty="0" smtClean="0"/>
              <a:t>Зміст </a:t>
            </a:r>
            <a:r>
              <a:rPr lang="uk-UA" dirty="0" err="1" smtClean="0"/>
              <a:t>корекційного</a:t>
            </a:r>
            <a:r>
              <a:rPr lang="uk-UA" dirty="0" smtClean="0"/>
              <a:t> навчання з розвитку мовлення був розроблений з урахуванням основних принципів, а саме:</a:t>
            </a:r>
            <a:endParaRPr lang="ru-RU" dirty="0" smtClean="0"/>
          </a:p>
          <a:p>
            <a:pPr lvl="0">
              <a:buNone/>
            </a:pPr>
            <a:r>
              <a:rPr lang="uk-UA" dirty="0" smtClean="0"/>
              <a:t>1) </a:t>
            </a:r>
            <a:r>
              <a:rPr lang="uk-UA" dirty="0" err="1" smtClean="0"/>
              <a:t>Загальнодидактичних</a:t>
            </a:r>
            <a:r>
              <a:rPr lang="uk-UA" dirty="0" smtClean="0"/>
              <a:t>:</a:t>
            </a:r>
            <a:endParaRPr lang="ru-RU" dirty="0" smtClean="0"/>
          </a:p>
          <a:p>
            <a:pPr lvl="0"/>
            <a:r>
              <a:rPr lang="uk-UA" dirty="0" smtClean="0"/>
              <a:t>системності;</a:t>
            </a:r>
            <a:endParaRPr lang="ru-RU" dirty="0" smtClean="0"/>
          </a:p>
          <a:p>
            <a:pPr lvl="0"/>
            <a:r>
              <a:rPr lang="uk-UA" dirty="0" smtClean="0"/>
              <a:t>комплексності;</a:t>
            </a:r>
            <a:endParaRPr lang="ru-RU" dirty="0" smtClean="0"/>
          </a:p>
          <a:p>
            <a:pPr lvl="0"/>
            <a:r>
              <a:rPr lang="uk-UA" dirty="0" smtClean="0"/>
              <a:t>наочності;</a:t>
            </a:r>
            <a:endParaRPr lang="ru-RU" dirty="0" smtClean="0"/>
          </a:p>
          <a:p>
            <a:pPr lvl="0"/>
            <a:r>
              <a:rPr lang="uk-UA" dirty="0" smtClean="0"/>
              <a:t>доступності;</a:t>
            </a:r>
            <a:endParaRPr lang="ru-RU" dirty="0" smtClean="0"/>
          </a:p>
          <a:p>
            <a:pPr lvl="0"/>
            <a:r>
              <a:rPr lang="uk-UA" dirty="0" smtClean="0"/>
              <a:t>індивідуального підходу;</a:t>
            </a:r>
            <a:endParaRPr lang="ru-RU" dirty="0" smtClean="0"/>
          </a:p>
          <a:p>
            <a:pPr lvl="0"/>
            <a:r>
              <a:rPr lang="uk-UA" dirty="0" smtClean="0"/>
              <a:t>відповідності програмним вимогам</a:t>
            </a:r>
            <a:endParaRPr lang="ru-RU" dirty="0" smtClean="0"/>
          </a:p>
          <a:p>
            <a:pPr lvl="0">
              <a:buNone/>
            </a:pPr>
            <a:r>
              <a:rPr lang="uk-UA" dirty="0" smtClean="0"/>
              <a:t>2)  Спеціальних:</a:t>
            </a:r>
            <a:endParaRPr lang="ru-RU" dirty="0" smtClean="0"/>
          </a:p>
          <a:p>
            <a:pPr lvl="0"/>
            <a:r>
              <a:rPr lang="uk-UA" dirty="0" smtClean="0"/>
              <a:t>онтогенетичного;</a:t>
            </a:r>
            <a:endParaRPr lang="ru-RU" dirty="0" smtClean="0"/>
          </a:p>
          <a:p>
            <a:pPr lvl="0"/>
            <a:r>
              <a:rPr lang="uk-UA" dirty="0" err="1" smtClean="0"/>
              <a:t>корекційної</a:t>
            </a:r>
            <a:r>
              <a:rPr lang="uk-UA" dirty="0" smtClean="0"/>
              <a:t> спрямованості навчання та виховання;</a:t>
            </a:r>
            <a:endParaRPr lang="ru-RU" dirty="0" smtClean="0"/>
          </a:p>
          <a:p>
            <a:pPr lvl="0"/>
            <a:r>
              <a:rPr lang="uk-UA" dirty="0" smtClean="0"/>
              <a:t>урахування симптоматики порушення і структури мовленнєвого дефекту;</a:t>
            </a:r>
            <a:endParaRPr lang="ru-RU" dirty="0" smtClean="0"/>
          </a:p>
          <a:p>
            <a:pPr lvl="0"/>
            <a:r>
              <a:rPr lang="uk-UA" dirty="0" smtClean="0"/>
              <a:t>диференційованого підходу до формування усного мовлення;</a:t>
            </a:r>
            <a:endParaRPr lang="ru-RU" dirty="0" smtClean="0"/>
          </a:p>
          <a:p>
            <a:pPr lvl="0"/>
            <a:r>
              <a:rPr lang="uk-UA" dirty="0" smtClean="0"/>
              <a:t>врахування зони актуального і найближчого розвитку дитини.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85794"/>
            <a:ext cx="8229600" cy="631844"/>
          </a:xfrm>
        </p:spPr>
        <p:txBody>
          <a:bodyPr>
            <a:normAutofit fontScale="90000"/>
          </a:bodyPr>
          <a:lstStyle/>
          <a:p>
            <a:r>
              <a:rPr lang="uk-UA" sz="3600" b="1" i="1" dirty="0" smtClean="0">
                <a:solidFill>
                  <a:schemeClr val="accent4">
                    <a:lumMod val="75000"/>
                  </a:schemeClr>
                </a:solidFill>
                <a:latin typeface="Cambria Math" pitchFamily="18" charset="0"/>
                <a:ea typeface="Cambria Math" pitchFamily="18" charset="0"/>
              </a:rPr>
              <a:t>ЦІЛЬОВА    АУДИТОРІЯ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uk-UA" dirty="0" smtClean="0"/>
              <a:t>          </a:t>
            </a:r>
            <a:r>
              <a:rPr lang="uk-UA" sz="2200" dirty="0" smtClean="0">
                <a:latin typeface="Cambria Math" pitchFamily="18" charset="0"/>
                <a:ea typeface="Cambria Math" pitchFamily="18" charset="0"/>
              </a:rPr>
              <a:t>Запропонована система </a:t>
            </a:r>
            <a:r>
              <a:rPr lang="uk-UA" sz="2200" dirty="0" err="1" smtClean="0">
                <a:latin typeface="Cambria Math" pitchFamily="18" charset="0"/>
                <a:ea typeface="Cambria Math" pitchFamily="18" charset="0"/>
              </a:rPr>
              <a:t>корекційно-розвивального</a:t>
            </a:r>
            <a:r>
              <a:rPr lang="uk-UA" sz="2200" dirty="0" smtClean="0">
                <a:latin typeface="Cambria Math" pitchFamily="18" charset="0"/>
                <a:ea typeface="Cambria Math" pitchFamily="18" charset="0"/>
              </a:rPr>
              <a:t> навчання дітей з особливими освітніми потребами розрахована на педагогів, які працюють з дітьми з системними порушеннями мовлення, а саме: вчителів-логопедів, вчителі-дефектологів які працюють у спеціальних навчальних закладах та закладах з інклюзивною формою навчання, працівникам інклюзивно-ресурсних центрів і батькам дітей з особливими освітніми потребами.</a:t>
            </a:r>
            <a:endParaRPr lang="ru-RU" sz="2200" dirty="0" smtClean="0">
              <a:latin typeface="Cambria Math" pitchFamily="18" charset="0"/>
              <a:ea typeface="Cambria Math" pitchFamily="18" charset="0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uk-UA" sz="4400" dirty="0" smtClean="0">
                <a:solidFill>
                  <a:schemeClr val="accent4">
                    <a:lumMod val="75000"/>
                  </a:schemeClr>
                </a:solidFill>
                <a:latin typeface="Cambria Math" pitchFamily="18" charset="0"/>
                <a:ea typeface="Cambria Math" pitchFamily="18" charset="0"/>
              </a:rPr>
              <a:t>Дякую за увагу!</a:t>
            </a:r>
            <a:endParaRPr lang="ru-RU" sz="4400" dirty="0">
              <a:solidFill>
                <a:schemeClr val="accent4">
                  <a:lumMod val="75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00000"/>
      </a:hlink>
      <a:folHlink>
        <a:srgbClr val="FAC08F"/>
      </a:folHlink>
    </a:clrScheme>
    <a:fontScheme name="Стандартная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</TotalTime>
  <Words>299</Words>
  <Application>Microsoft Office PowerPoint</Application>
  <PresentationFormat>Экран (4:3)</PresentationFormat>
  <Paragraphs>51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Презентація досвіду роботи </vt:lpstr>
      <vt:lpstr>СКЛЯРУК    ОЛЕСЯ   ВОЛОДИМИРІВНА</vt:lpstr>
      <vt:lpstr>ПРОГРАМНО-МЕТОДИЧНИЙ КОМПЛЕКС</vt:lpstr>
      <vt:lpstr>АКТУАЛЬНІСТЬ</vt:lpstr>
      <vt:lpstr>СТРУКТУРА  ПРОГРАМНО-МЕТОДИЧНОГО КОМПЛЕКСУ </vt:lpstr>
      <vt:lpstr>ПРИНЦИПИ, ПОКЛАДЕНІ В ОСНОВУ СТВОРЕННЯ ПРОГРАМНО-МЕТОДИЧНОГО КОМПЛЕКСУ. </vt:lpstr>
      <vt:lpstr>ЦІЛЬОВА    АУДИТОРІЯ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user</cp:lastModifiedBy>
  <cp:revision>28</cp:revision>
  <cp:lastPrinted>2015-02-25T16:03:58Z</cp:lastPrinted>
  <dcterms:created xsi:type="dcterms:W3CDTF">2013-08-18T07:43:00Z</dcterms:created>
  <dcterms:modified xsi:type="dcterms:W3CDTF">2020-01-09T10:41:10Z</dcterms:modified>
</cp:coreProperties>
</file>