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1" r:id="rId2"/>
    <p:sldId id="257" r:id="rId3"/>
    <p:sldId id="258" r:id="rId4"/>
    <p:sldId id="259" r:id="rId5"/>
    <p:sldId id="262" r:id="rId6"/>
    <p:sldId id="272" r:id="rId7"/>
    <p:sldId id="260" r:id="rId8"/>
    <p:sldId id="265" r:id="rId9"/>
    <p:sldId id="273" r:id="rId10"/>
    <p:sldId id="270" r:id="rId11"/>
    <p:sldId id="274" r:id="rId12"/>
    <p:sldId id="275" r:id="rId13"/>
    <p:sldId id="279" r:id="rId14"/>
    <p:sldId id="276" r:id="rId15"/>
    <p:sldId id="278" r:id="rId16"/>
    <p:sldId id="277" r:id="rId17"/>
    <p:sldId id="280" r:id="rId18"/>
    <p:sldId id="281" r:id="rId19"/>
    <p:sldId id="282" r:id="rId20"/>
    <p:sldId id="283" r:id="rId21"/>
    <p:sldId id="287" r:id="rId22"/>
    <p:sldId id="284" r:id="rId23"/>
    <p:sldId id="285" r:id="rId24"/>
    <p:sldId id="266" r:id="rId25"/>
    <p:sldId id="286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72" autoAdjust="0"/>
    <p:restoredTop sz="94717" autoAdjust="0"/>
  </p:normalViewPr>
  <p:slideViewPr>
    <p:cSldViewPr>
      <p:cViewPr>
        <p:scale>
          <a:sx n="70" d="100"/>
          <a:sy n="70" d="100"/>
        </p:scale>
        <p:origin x="-5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3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10138-F51F-4F63-9E93-E3AB282481FC}" type="datetimeFigureOut">
              <a:rPr lang="uk-UA" smtClean="0"/>
              <a:t>09.01.2020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F7BF2-8C67-4E97-820F-3FC87056731D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32432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Presentations\Shablons\FirstSeptember\FirstSeptemberM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3929067"/>
            <a:ext cx="5715040" cy="114300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5643578"/>
            <a:ext cx="4643470" cy="7810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706D85C-908A-4335-86DD-EE280F98037B}" type="datetimeFigureOut">
              <a:rPr lang="ru-RU"/>
              <a:pPr>
                <a:defRPr/>
              </a:pPr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D83D9E3-8C68-4DF5-AC90-E532E32605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8802"/>
            <a:ext cx="4038600" cy="45720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8802"/>
            <a:ext cx="4038600" cy="45720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178592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500305"/>
            <a:ext cx="4040188" cy="407196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3438" y="178592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00305"/>
            <a:ext cx="4041775" cy="407196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88393B8-3330-475F-8A68-6D8C415F5709}" type="datetimeFigureOut">
              <a:rPr lang="ru-RU"/>
              <a:pPr>
                <a:defRPr/>
              </a:pPr>
              <a:t>09.01.2020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778E5E4-B18E-45EE-B150-9754F52E6F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C82682-50D4-4B4A-BD33-D5EAE7645659}" type="datetimeFigureOut">
              <a:rPr lang="ru-RU"/>
              <a:pPr>
                <a:defRPr/>
              </a:pPr>
              <a:t>09.01.2020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85E9053-5B94-46F6-A5EF-6B942808CE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91E2252-D540-4030-840F-833985658BEA}" type="datetimeFigureOut">
              <a:rPr lang="ru-RU"/>
              <a:pPr>
                <a:defRPr/>
              </a:pPr>
              <a:t>09.01.2020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63A086E-0DDC-481A-B7DE-61D6386022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15C4ED5-5257-4D22-A3D7-1B6FECB8E8F5}" type="datetimeFigureOut">
              <a:rPr lang="ru-RU"/>
              <a:pPr>
                <a:defRPr/>
              </a:pPr>
              <a:t>09.01.2020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F981F26-36CD-4A3C-AD6B-A815E0756C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FCB594-4F71-49AA-962B-F25490A20DC7}" type="datetimeFigureOut">
              <a:rPr lang="ru-RU"/>
              <a:pPr>
                <a:defRPr/>
              </a:pPr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8F5AF48-499A-464B-9C13-481C12FBAA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74E6EC1-85F6-4521-9436-FB210432F666}" type="datetimeFigureOut">
              <a:rPr lang="ru-RU"/>
              <a:pPr>
                <a:defRPr/>
              </a:pPr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11D66C3-6919-4566-A6B7-6F8FBC6D15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resentations\Shablons\FirstSeptember\FirstSeptemberSlaid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643188" y="357188"/>
            <a:ext cx="6043612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785938"/>
            <a:ext cx="82296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7" r:id="rId2"/>
    <p:sldLayoutId id="2147483691" r:id="rId3"/>
    <p:sldLayoutId id="2147483688" r:id="rId4"/>
    <p:sldLayoutId id="2147483689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&#1087;&#1088;&#1077;&#1079;&#1077;&#1085;&#1090;&#1072;&#1094;&#1110;&#1103;%202017\&#1040;&#1085;&#1090;&#1086;&#1085;&#1080;&#1086;%20&#1042;&#1080;&#1074;&#1072;&#1083;&#1100;&#1076;&#1080;%20-%20&#1069;&#1083;&#1100;&#1092;&#1080;&#1081;&#1089;&#1082;&#1072;&#1103;%20&#1053;&#1086;&#1095;&#1100;.mp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777\Downloads\8b25522248afb5.mp3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gif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овина рамки 3"/>
          <p:cNvSpPr/>
          <p:nvPr/>
        </p:nvSpPr>
        <p:spPr>
          <a:xfrm flipH="1">
            <a:off x="2590800" y="228600"/>
            <a:ext cx="6324600" cy="3505200"/>
          </a:xfrm>
          <a:prstGeom prst="halfFrame">
            <a:avLst>
              <a:gd name="adj1" fmla="val 7472"/>
              <a:gd name="adj2" fmla="val 6427"/>
            </a:avLst>
          </a:prstGeom>
          <a:blipFill>
            <a:blip r:embed="rId2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3317" name="Половина рамки 5"/>
          <p:cNvGrpSpPr>
            <a:grpSpLocks/>
          </p:cNvGrpSpPr>
          <p:nvPr/>
        </p:nvGrpSpPr>
        <p:grpSpPr bwMode="auto">
          <a:xfrm>
            <a:off x="304800" y="2743200"/>
            <a:ext cx="6486525" cy="3949700"/>
            <a:chOff x="173" y="1655"/>
            <a:chExt cx="4086" cy="2488"/>
          </a:xfrm>
        </p:grpSpPr>
        <p:pic>
          <p:nvPicPr>
            <p:cNvPr id="13322" name="Половина рамки 5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3" y="1655"/>
              <a:ext cx="4086" cy="2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3" name="Text Box 7"/>
            <p:cNvSpPr txBox="1">
              <a:spLocks noChangeArrowheads="1"/>
            </p:cNvSpPr>
            <p:nvPr/>
          </p:nvSpPr>
          <p:spPr bwMode="auto">
            <a:xfrm rot="10800000">
              <a:off x="192" y="1680"/>
              <a:ext cx="4032" cy="2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/>
              <a:endParaRPr lang="ru-RU">
                <a:latin typeface="Franklin Gothic Book" pitchFamily="34" charset="0"/>
              </a:endParaRPr>
            </a:p>
          </p:txBody>
        </p:sp>
      </p:grpSp>
      <p:sp>
        <p:nvSpPr>
          <p:cNvPr id="13318" name="Прямоугольник 8"/>
          <p:cNvSpPr>
            <a:spLocks noChangeArrowheads="1"/>
          </p:cNvSpPr>
          <p:nvPr/>
        </p:nvSpPr>
        <p:spPr bwMode="auto">
          <a:xfrm>
            <a:off x="2819400" y="2667000"/>
            <a:ext cx="5638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0" y="653896"/>
            <a:ext cx="6934201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Досвід  роботи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вихователя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3320" name="Picture 2" descr="C:\Documents and Settings\Администратор\Рабочий стол\0_6d41b_25c96051_X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4178" y="4918866"/>
            <a:ext cx="1828800" cy="201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5" t="3417" r="17248"/>
          <a:stretch/>
        </p:blipFill>
        <p:spPr bwMode="auto">
          <a:xfrm rot="5400000">
            <a:off x="425063" y="2908449"/>
            <a:ext cx="3874273" cy="3200400"/>
          </a:xfrm>
          <a:prstGeom prst="round2DiagRect">
            <a:avLst>
              <a:gd name="adj1" fmla="val 16667"/>
              <a:gd name="adj2" fmla="val 0"/>
            </a:avLst>
          </a:prstGeom>
          <a:ln w="285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Заголовок 7"/>
          <p:cNvSpPr txBox="1">
            <a:spLocks/>
          </p:cNvSpPr>
          <p:nvPr/>
        </p:nvSpPr>
        <p:spPr>
          <a:xfrm>
            <a:off x="3904989" y="2692052"/>
            <a:ext cx="4572000" cy="318333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4800" b="1" dirty="0" err="1" smtClean="0">
                <a:solidFill>
                  <a:schemeClr val="tx1"/>
                </a:solidFill>
              </a:rPr>
              <a:t>Лакусти</a:t>
            </a:r>
            <a:r>
              <a:rPr lang="uk-UA" sz="4800" b="1" dirty="0" smtClean="0">
                <a:solidFill>
                  <a:schemeClr val="tx1"/>
                </a:solidFill>
              </a:rPr>
              <a:t> 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4800" b="1" dirty="0" err="1" smtClean="0">
                <a:solidFill>
                  <a:schemeClr val="tx1"/>
                </a:solidFill>
              </a:rPr>
              <a:t>оксани</a:t>
            </a:r>
            <a:r>
              <a:rPr lang="uk-UA" sz="4800" b="1" dirty="0" smtClean="0">
                <a:solidFill>
                  <a:schemeClr val="tx1"/>
                </a:solidFill>
              </a:rPr>
              <a:t> </a:t>
            </a:r>
            <a:r>
              <a:rPr lang="uk-UA" sz="4800" b="1" dirty="0" err="1" smtClean="0">
                <a:solidFill>
                  <a:schemeClr val="tx1"/>
                </a:solidFill>
              </a:rPr>
              <a:t>анатоліївни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31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5400" dirty="0" smtClean="0"/>
              <a:t>Візитна картка</a:t>
            </a:r>
            <a:r>
              <a:rPr lang="uk-UA" dirty="0" smtClean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783994"/>
            <a:ext cx="85689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3200" b="1" u="sng" dirty="0" smtClean="0">
                <a:solidFill>
                  <a:srgbClr val="000066"/>
                </a:solidFill>
              </a:rPr>
              <a:t>Освіта</a:t>
            </a:r>
            <a:r>
              <a:rPr lang="uk-UA" sz="3200" b="1" dirty="0" smtClean="0">
                <a:solidFill>
                  <a:srgbClr val="000066"/>
                </a:solidFill>
              </a:rPr>
              <a:t>: вища </a:t>
            </a:r>
          </a:p>
          <a:p>
            <a:pPr>
              <a:lnSpc>
                <a:spcPct val="150000"/>
              </a:lnSpc>
            </a:pPr>
            <a:r>
              <a:rPr lang="uk-UA" sz="3200" b="1" u="sng" dirty="0" smtClean="0">
                <a:solidFill>
                  <a:srgbClr val="000066"/>
                </a:solidFill>
              </a:rPr>
              <a:t>Спеціальність</a:t>
            </a:r>
            <a:r>
              <a:rPr lang="uk-UA" sz="3200" b="1" dirty="0" smtClean="0">
                <a:solidFill>
                  <a:srgbClr val="000066"/>
                </a:solidFill>
              </a:rPr>
              <a:t>: учитель біології та хімії. Логопед. Спеціальний психолог дошкільних та шкільних закладів.</a:t>
            </a:r>
          </a:p>
          <a:p>
            <a:pPr>
              <a:lnSpc>
                <a:spcPct val="150000"/>
              </a:lnSpc>
            </a:pPr>
            <a:r>
              <a:rPr lang="uk-UA" sz="3200" b="1" u="sng" dirty="0" smtClean="0">
                <a:solidFill>
                  <a:srgbClr val="000066"/>
                </a:solidFill>
              </a:rPr>
              <a:t>Педагогічний стаж</a:t>
            </a:r>
            <a:r>
              <a:rPr lang="uk-UA" sz="3200" b="1" dirty="0" smtClean="0">
                <a:solidFill>
                  <a:srgbClr val="000066"/>
                </a:solidFill>
              </a:rPr>
              <a:t>: 18 років</a:t>
            </a:r>
          </a:p>
          <a:p>
            <a:pPr>
              <a:lnSpc>
                <a:spcPct val="150000"/>
              </a:lnSpc>
            </a:pPr>
            <a:r>
              <a:rPr lang="uk-UA" sz="3200" b="1" u="sng" dirty="0" smtClean="0">
                <a:solidFill>
                  <a:srgbClr val="000066"/>
                </a:solidFill>
              </a:rPr>
              <a:t>Категорія</a:t>
            </a:r>
            <a:r>
              <a:rPr lang="uk-UA" sz="3200" b="1" dirty="0" smtClean="0">
                <a:solidFill>
                  <a:srgbClr val="000066"/>
                </a:solidFill>
              </a:rPr>
              <a:t>: спеціаліст  вищої категорії</a:t>
            </a:r>
          </a:p>
          <a:p>
            <a:endParaRPr lang="uk-UA" b="1" dirty="0" smtClean="0">
              <a:solidFill>
                <a:srgbClr val="000066"/>
              </a:solidFill>
            </a:endParaRPr>
          </a:p>
          <a:p>
            <a:endParaRPr lang="uk-UA" dirty="0"/>
          </a:p>
        </p:txBody>
      </p:sp>
      <p:pic>
        <p:nvPicPr>
          <p:cNvPr id="9" name="Антонио Вивальди - Эльфийская Ночь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214282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2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266" grpId="0"/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88640"/>
            <a:ext cx="6043612" cy="1060450"/>
          </a:xfrm>
        </p:spPr>
        <p:txBody>
          <a:bodyPr/>
          <a:lstStyle/>
          <a:p>
            <a:r>
              <a:rPr lang="uk-UA" sz="3600" b="1" dirty="0" smtClean="0"/>
              <a:t>Скільки б ти не жив,</a:t>
            </a:r>
            <a:br>
              <a:rPr lang="uk-UA" sz="3600" b="1" dirty="0" smtClean="0"/>
            </a:br>
            <a:r>
              <a:rPr lang="uk-UA" sz="3600" b="1" dirty="0" smtClean="0"/>
              <a:t>все життя треба навчатися</a:t>
            </a:r>
            <a:endParaRPr lang="uk-UA" sz="3600" b="1" dirty="0"/>
          </a:p>
        </p:txBody>
      </p:sp>
      <p:pic>
        <p:nvPicPr>
          <p:cNvPr id="4" name="Picture 3" descr="C:\Users\user\Desktop\Оксана\20200101_1534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0" r="6828"/>
          <a:stretch/>
        </p:blipFill>
        <p:spPr bwMode="auto">
          <a:xfrm rot="10800000">
            <a:off x="395536" y="1548728"/>
            <a:ext cx="3240360" cy="2427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Оксана\20200101_1534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7" t="6131" r="6298" b="4757"/>
          <a:stretch/>
        </p:blipFill>
        <p:spPr bwMode="auto">
          <a:xfrm rot="10800000">
            <a:off x="5220072" y="1648009"/>
            <a:ext cx="3529060" cy="2498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7" t="6127" r="3910"/>
          <a:stretch/>
        </p:blipFill>
        <p:spPr bwMode="auto">
          <a:xfrm rot="10800000">
            <a:off x="2411760" y="4365104"/>
            <a:ext cx="3391457" cy="22905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6592" y="542583"/>
            <a:ext cx="6745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/>
              <a:t>Підвищення кваліфікаці</a:t>
            </a:r>
            <a:r>
              <a:rPr lang="uk-UA" sz="4000" b="1" dirty="0" smtClean="0">
                <a:solidFill>
                  <a:srgbClr val="000066"/>
                </a:solidFill>
              </a:rPr>
              <a:t>ї</a:t>
            </a:r>
            <a:endParaRPr lang="uk-UA" sz="4000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1" t="8713" r="38927" b="12316"/>
          <a:stretch/>
        </p:blipFill>
        <p:spPr bwMode="auto">
          <a:xfrm rot="10800000">
            <a:off x="395536" y="1700808"/>
            <a:ext cx="3168352" cy="42815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8" t="11528"/>
          <a:stretch/>
        </p:blipFill>
        <p:spPr bwMode="auto">
          <a:xfrm>
            <a:off x="4062656" y="2339645"/>
            <a:ext cx="4601440" cy="30038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88640"/>
            <a:ext cx="6043612" cy="1714512"/>
          </a:xfrm>
        </p:spPr>
        <p:txBody>
          <a:bodyPr/>
          <a:lstStyle/>
          <a:p>
            <a:r>
              <a:rPr lang="uk-UA" sz="4000" b="1" u="sng" dirty="0" smtClean="0"/>
              <a:t>Науково-методична</a:t>
            </a:r>
            <a:r>
              <a:rPr lang="uk-UA" sz="4000" b="1" u="sng" dirty="0" smtClean="0">
                <a:solidFill>
                  <a:srgbClr val="000066"/>
                </a:solidFill>
              </a:rPr>
              <a:t> </a:t>
            </a:r>
            <a:br>
              <a:rPr lang="uk-UA" sz="4000" b="1" u="sng" dirty="0" smtClean="0">
                <a:solidFill>
                  <a:srgbClr val="000066"/>
                </a:solidFill>
              </a:rPr>
            </a:br>
            <a:r>
              <a:rPr lang="uk-UA" sz="4000" b="1" u="sng" dirty="0" smtClean="0"/>
              <a:t>проблема:</a:t>
            </a:r>
            <a:r>
              <a:rPr lang="uk-UA" sz="3600" b="1" u="sng" dirty="0" smtClean="0">
                <a:solidFill>
                  <a:srgbClr val="000066"/>
                </a:solidFill>
              </a:rPr>
              <a:t/>
            </a:r>
            <a:br>
              <a:rPr lang="uk-UA" sz="3600" b="1" u="sng" dirty="0" smtClean="0">
                <a:solidFill>
                  <a:srgbClr val="000066"/>
                </a:solidFill>
              </a:rPr>
            </a:br>
            <a:endParaRPr lang="uk-UA" sz="3600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634" y="1772816"/>
            <a:ext cx="8329642" cy="4714875"/>
          </a:xfrm>
        </p:spPr>
        <p:txBody>
          <a:bodyPr/>
          <a:lstStyle/>
          <a:p>
            <a:pPr marL="0" indent="0" algn="ctr">
              <a:buNone/>
            </a:pPr>
            <a:r>
              <a:rPr lang="uk-UA" sz="4000" b="1" dirty="0" smtClean="0">
                <a:solidFill>
                  <a:srgbClr val="000066"/>
                </a:solidFill>
              </a:rPr>
              <a:t>«Гра як засіб всебічного розвитку </a:t>
            </a:r>
          </a:p>
          <a:p>
            <a:pPr marL="0" indent="0" algn="ctr">
              <a:buNone/>
            </a:pPr>
            <a:r>
              <a:rPr lang="uk-UA" sz="4000" b="1" dirty="0" smtClean="0">
                <a:solidFill>
                  <a:srgbClr val="000066"/>
                </a:solidFill>
              </a:rPr>
              <a:t>особистості молодших вихованців»</a:t>
            </a:r>
          </a:p>
          <a:p>
            <a:pPr marL="0" indent="0" algn="ctr">
              <a:buNone/>
            </a:pPr>
            <a:r>
              <a:rPr lang="uk-UA" sz="4000" b="1" u="sng" dirty="0" smtClean="0"/>
              <a:t>Педагогічне  кредо: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000066"/>
                </a:solidFill>
              </a:rPr>
              <a:t>“</a:t>
            </a:r>
            <a:r>
              <a:rPr lang="uk-UA" sz="3600" b="1" dirty="0" smtClean="0">
                <a:solidFill>
                  <a:srgbClr val="000066"/>
                </a:solidFill>
              </a:rPr>
              <a:t>Дитина має справжнє життя  тільки тоді, коли вона живе у світі гри.</a:t>
            </a:r>
            <a:r>
              <a:rPr lang="en-US" sz="3600" b="1" dirty="0" smtClean="0">
                <a:solidFill>
                  <a:srgbClr val="000066"/>
                </a:solidFill>
              </a:rPr>
              <a:t>”</a:t>
            </a:r>
            <a:endParaRPr lang="uk-UA" sz="3600" b="1" dirty="0" smtClean="0">
              <a:solidFill>
                <a:srgbClr val="000066"/>
              </a:solidFill>
            </a:endParaRPr>
          </a:p>
          <a:p>
            <a:pPr>
              <a:buNone/>
            </a:pPr>
            <a:r>
              <a:rPr lang="uk-UA" sz="1800" b="1" dirty="0" smtClean="0">
                <a:solidFill>
                  <a:srgbClr val="000066"/>
                </a:solidFill>
              </a:rPr>
              <a:t>                                                                                    </a:t>
            </a:r>
          </a:p>
          <a:p>
            <a:pPr algn="r">
              <a:buNone/>
            </a:pPr>
            <a:r>
              <a:rPr lang="uk-UA" sz="2800" b="1" i="1" dirty="0" smtClean="0">
                <a:solidFill>
                  <a:srgbClr val="000066"/>
                </a:solidFill>
              </a:rPr>
              <a:t>В. О. Сухомлинський</a:t>
            </a:r>
            <a:endParaRPr lang="uk-UA" sz="4400" b="1" i="1" dirty="0" smtClean="0">
              <a:solidFill>
                <a:srgbClr val="000066"/>
              </a:solidFill>
            </a:endParaRPr>
          </a:p>
          <a:p>
            <a:pPr>
              <a:buNone/>
            </a:pPr>
            <a:r>
              <a:rPr lang="uk-UA" b="1" dirty="0" smtClean="0">
                <a:solidFill>
                  <a:srgbClr val="000066"/>
                </a:solidFill>
              </a:rPr>
              <a:t>                                </a:t>
            </a:r>
          </a:p>
        </p:txBody>
      </p:sp>
      <p:pic>
        <p:nvPicPr>
          <p:cNvPr id="4" name="8b25522248afb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715404" y="642918"/>
            <a:ext cx="295276" cy="2952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92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Результат пошуку зображень за запитом малюнок голуб руки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2"/>
          <a:stretch/>
        </p:blipFill>
        <p:spPr bwMode="auto">
          <a:xfrm>
            <a:off x="323528" y="0"/>
            <a:ext cx="7992888" cy="48386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0241" y="4509120"/>
            <a:ext cx="8873759" cy="2682545"/>
          </a:xfrm>
        </p:spPr>
        <p:txBody>
          <a:bodyPr/>
          <a:lstStyle/>
          <a:p>
            <a:r>
              <a:rPr lang="uk-UA" sz="4000" b="1" u="sng" dirty="0" smtClean="0"/>
              <a:t>Життєве  </a:t>
            </a:r>
            <a:r>
              <a:rPr lang="uk-UA" sz="4000" b="1" u="sng" dirty="0"/>
              <a:t>кредо</a:t>
            </a:r>
            <a:r>
              <a:rPr lang="uk-UA" sz="4000" b="1" u="sng" dirty="0" smtClean="0"/>
              <a:t>: </a:t>
            </a:r>
            <a:br>
              <a:rPr lang="uk-UA" sz="4000" b="1" u="sng" dirty="0" smtClean="0"/>
            </a:br>
            <a:r>
              <a:rPr lang="uk-UA" sz="3600" b="1" dirty="0" smtClean="0">
                <a:solidFill>
                  <a:srgbClr val="002060"/>
                </a:solidFill>
              </a:rPr>
              <a:t>«Поспішаймо робити добро і воно повернеться до вас сторицею»</a:t>
            </a:r>
            <a:r>
              <a:rPr lang="uk-UA" sz="3600" b="1" dirty="0">
                <a:solidFill>
                  <a:srgbClr val="002060"/>
                </a:solidFill>
              </a:rPr>
              <a:t/>
            </a:r>
            <a:br>
              <a:rPr lang="uk-UA" sz="3600" b="1" dirty="0">
                <a:solidFill>
                  <a:srgbClr val="002060"/>
                </a:solidFill>
              </a:rPr>
            </a:b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4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77\Downloads\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99478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цзщутмзцутмз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2908" y="0"/>
            <a:ext cx="9501254" cy="6858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овина рамки 3"/>
          <p:cNvSpPr/>
          <p:nvPr/>
        </p:nvSpPr>
        <p:spPr>
          <a:xfrm flipH="1">
            <a:off x="1447800" y="228600"/>
            <a:ext cx="7467600" cy="4495800"/>
          </a:xfrm>
          <a:prstGeom prst="halfFrame">
            <a:avLst>
              <a:gd name="adj1" fmla="val 5931"/>
              <a:gd name="adj2" fmla="val 5194"/>
            </a:avLst>
          </a:prstGeom>
          <a:blipFill>
            <a:blip r:embed="rId2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flipV="1">
            <a:off x="304800" y="2286000"/>
            <a:ext cx="5791200" cy="4267200"/>
          </a:xfrm>
          <a:prstGeom prst="halfFrame">
            <a:avLst>
              <a:gd name="adj1" fmla="val 6029"/>
              <a:gd name="adj2" fmla="val 4895"/>
            </a:avLst>
          </a:prstGeom>
          <a:blipFill>
            <a:blip r:embed="rId2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133600" y="990600"/>
            <a:ext cx="5857875" cy="6858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2800" b="1" i="1" cap="all" dirty="0">
              <a:solidFill>
                <a:schemeClr val="accent4">
                  <a:lumMod val="75000"/>
                </a:schemeClr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1992" name="TextBox 8"/>
          <p:cNvSpPr txBox="1">
            <a:spLocks noChangeArrowheads="1"/>
          </p:cNvSpPr>
          <p:nvPr/>
        </p:nvSpPr>
        <p:spPr bwMode="auto">
          <a:xfrm>
            <a:off x="1524000" y="99060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Franklin Gothic Book" pitchFamily="34" charset="0"/>
            </a:endParaRPr>
          </a:p>
          <a:p>
            <a:r>
              <a:rPr lang="ru-RU">
                <a:latin typeface="Franklin Gothic Book" pitchFamily="34" charset="0"/>
              </a:rPr>
              <a:t>   </a:t>
            </a:r>
            <a:endParaRPr lang="ru-RU" sz="1400">
              <a:latin typeface="Franklin Gothic Book" pitchFamily="34" charset="0"/>
            </a:endParaRPr>
          </a:p>
        </p:txBody>
      </p:sp>
      <p:pic>
        <p:nvPicPr>
          <p:cNvPr id="41994" name="Picture 2" descr="C:\Documents and Settings\Иятта\Рабочий стол\ЭТО СРОЧНО\ПРЕЗЕНТАЦИЯ\novgod14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28600"/>
            <a:ext cx="270986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611560" y="4293096"/>
            <a:ext cx="3655640" cy="17861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Основні </a:t>
            </a:r>
          </a:p>
          <a:p>
            <a:pPr algn="ctr">
              <a:defRPr/>
            </a:pPr>
            <a:r>
              <a:rPr lang="uk-UA" sz="36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напрями роботи</a:t>
            </a:r>
            <a:endParaRPr lang="ru-RU" sz="36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AutoShape 13"/>
          <p:cNvSpPr>
            <a:spLocks noChangeArrowheads="1"/>
          </p:cNvSpPr>
          <p:nvPr/>
        </p:nvSpPr>
        <p:spPr bwMode="auto">
          <a:xfrm>
            <a:off x="1525352" y="203244"/>
            <a:ext cx="3350096" cy="1155277"/>
          </a:xfrm>
          <a:prstGeom prst="wedgeEllipseCallout">
            <a:avLst>
              <a:gd name="adj1" fmla="val 29649"/>
              <a:gd name="adj2" fmla="val 293232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2000" b="1" dirty="0" smtClean="0"/>
              <a:t>Виховні години</a:t>
            </a:r>
          </a:p>
          <a:p>
            <a:pPr algn="ctr"/>
            <a:r>
              <a:rPr lang="uk-UA" sz="2000" b="1" dirty="0" smtClean="0"/>
              <a:t> і заходи  </a:t>
            </a:r>
            <a:endParaRPr lang="ru-RU" sz="2000" b="1" dirty="0"/>
          </a:p>
        </p:txBody>
      </p:sp>
      <p:sp>
        <p:nvSpPr>
          <p:cNvPr id="41997" name="AutoShape 14"/>
          <p:cNvSpPr>
            <a:spLocks noChangeArrowheads="1"/>
          </p:cNvSpPr>
          <p:nvPr/>
        </p:nvSpPr>
        <p:spPr bwMode="auto">
          <a:xfrm>
            <a:off x="5061233" y="571500"/>
            <a:ext cx="3206823" cy="838200"/>
          </a:xfrm>
          <a:prstGeom prst="wedgeEllipseCallout">
            <a:avLst>
              <a:gd name="adj1" fmla="val -71715"/>
              <a:gd name="adj2" fmla="val 37810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2000" b="1" dirty="0" smtClean="0"/>
              <a:t>Самопідготовка</a:t>
            </a:r>
            <a:endParaRPr lang="ru-RU" sz="2000" b="1" dirty="0"/>
          </a:p>
        </p:txBody>
      </p:sp>
      <p:sp>
        <p:nvSpPr>
          <p:cNvPr id="41998" name="AutoShape 15"/>
          <p:cNvSpPr>
            <a:spLocks noChangeArrowheads="1"/>
          </p:cNvSpPr>
          <p:nvPr/>
        </p:nvSpPr>
        <p:spPr bwMode="auto">
          <a:xfrm>
            <a:off x="6516216" y="4139820"/>
            <a:ext cx="2399184" cy="1046343"/>
          </a:xfrm>
          <a:prstGeom prst="wedgeEllipseCallout">
            <a:avLst>
              <a:gd name="adj1" fmla="val -137368"/>
              <a:gd name="adj2" fmla="val 1770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2000" b="1" dirty="0" smtClean="0"/>
              <a:t>Робота з батьками</a:t>
            </a:r>
            <a:endParaRPr lang="ru-RU" sz="2000" b="1" dirty="0"/>
          </a:p>
        </p:txBody>
      </p:sp>
      <p:sp>
        <p:nvSpPr>
          <p:cNvPr id="41999" name="AutoShape 16"/>
          <p:cNvSpPr>
            <a:spLocks noChangeArrowheads="1"/>
          </p:cNvSpPr>
          <p:nvPr/>
        </p:nvSpPr>
        <p:spPr bwMode="auto">
          <a:xfrm>
            <a:off x="6018102" y="2329218"/>
            <a:ext cx="2895600" cy="838200"/>
          </a:xfrm>
          <a:prstGeom prst="wedgeEllipseCallout">
            <a:avLst>
              <a:gd name="adj1" fmla="val -105763"/>
              <a:gd name="adj2" fmla="val 22112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2000" b="1" dirty="0" smtClean="0"/>
              <a:t>Індивідуальна робота</a:t>
            </a:r>
            <a:endParaRPr lang="ru-RU" sz="2000" b="1" dirty="0"/>
          </a:p>
        </p:txBody>
      </p:sp>
      <p:sp>
        <p:nvSpPr>
          <p:cNvPr id="42000" name="AutoShape 17"/>
          <p:cNvSpPr>
            <a:spLocks noChangeArrowheads="1"/>
          </p:cNvSpPr>
          <p:nvPr/>
        </p:nvSpPr>
        <p:spPr bwMode="auto">
          <a:xfrm>
            <a:off x="304800" y="1844824"/>
            <a:ext cx="2895600" cy="1126976"/>
          </a:xfrm>
          <a:prstGeom prst="wedgeEllipseCallout">
            <a:avLst>
              <a:gd name="adj1" fmla="val 57188"/>
              <a:gd name="adj2" fmla="val 17524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2000" b="1" dirty="0" smtClean="0"/>
              <a:t>Спортивно-масова робота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0225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75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6" grpId="0" animBg="1"/>
      <p:bldP spid="2" grpId="0" animBg="1"/>
      <p:bldP spid="41997" grpId="0" animBg="1"/>
      <p:bldP spid="41998" grpId="0" animBg="1"/>
      <p:bldP spid="41999" grpId="0" animBg="1"/>
      <p:bldP spid="4200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605687" y="260648"/>
            <a:ext cx="6043612" cy="171451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4000" b="1" u="sng" dirty="0" smtClean="0"/>
              <a:t>Спортивно-масова робота</a:t>
            </a:r>
            <a:endParaRPr lang="uk-UA" sz="3600" u="sn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20" y="1338377"/>
            <a:ext cx="4012947" cy="22572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33056"/>
            <a:ext cx="4734384" cy="26630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906" y="1338377"/>
            <a:ext cx="4512501" cy="3384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136635" y="1946252"/>
            <a:ext cx="6016668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513662" y="2132855"/>
            <a:ext cx="5630338" cy="3167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4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635841" y="267488"/>
            <a:ext cx="6043612" cy="171451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4000" b="1" u="sng" dirty="0" smtClean="0"/>
              <a:t>Виховні заходи </a:t>
            </a:r>
            <a:endParaRPr lang="uk-UA" sz="3600" u="sng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4392488" cy="32943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2"/>
          <a:stretch/>
        </p:blipFill>
        <p:spPr bwMode="auto">
          <a:xfrm>
            <a:off x="3944202" y="3645024"/>
            <a:ext cx="4903105" cy="30169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87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0" t="7183" r="9620" b="41926"/>
          <a:stretch/>
        </p:blipFill>
        <p:spPr bwMode="auto">
          <a:xfrm>
            <a:off x="251520" y="116632"/>
            <a:ext cx="4264853" cy="39080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55"/>
          <a:stretch/>
        </p:blipFill>
        <p:spPr bwMode="auto">
          <a:xfrm>
            <a:off x="4717488" y="2074576"/>
            <a:ext cx="4116497" cy="4353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19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9" t="4115" r="16398"/>
          <a:stretch/>
        </p:blipFill>
        <p:spPr bwMode="auto">
          <a:xfrm rot="4914074">
            <a:off x="-126278" y="2979204"/>
            <a:ext cx="3985997" cy="320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79457" y="13166"/>
            <a:ext cx="5644871" cy="3175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2" r="4440"/>
          <a:stretch/>
        </p:blipFill>
        <p:spPr bwMode="auto">
          <a:xfrm rot="6006347">
            <a:off x="5156139" y="3132893"/>
            <a:ext cx="4176464" cy="2896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5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41" y="3851103"/>
            <a:ext cx="4115306" cy="3081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30" y="57252"/>
            <a:ext cx="2843808" cy="37917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518" y="57252"/>
            <a:ext cx="2769913" cy="36932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7252"/>
            <a:ext cx="2786660" cy="37155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20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483768" y="267488"/>
            <a:ext cx="6043612" cy="171451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4000" b="1" u="sng" dirty="0" smtClean="0"/>
              <a:t>Суспільно-корисна праця</a:t>
            </a:r>
            <a:endParaRPr lang="uk-UA" sz="3600" u="sng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3527" y="2860636"/>
            <a:ext cx="4921963" cy="36914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19302" y="2341432"/>
            <a:ext cx="5379810" cy="30261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2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2"/>
            <a:ext cx="4283521" cy="32083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31163"/>
            <a:ext cx="4310654" cy="32286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06006" y="1728686"/>
            <a:ext cx="6052999" cy="34049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88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26" y="1124744"/>
            <a:ext cx="3304954" cy="44066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934" y="332656"/>
            <a:ext cx="4762593" cy="63501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17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627784" y="-10573"/>
            <a:ext cx="6043612" cy="171451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4000" b="1" u="sng" dirty="0" smtClean="0"/>
              <a:t>Індивідуальна робота</a:t>
            </a:r>
            <a:endParaRPr lang="uk-UA" sz="3600" u="sng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50"/>
          <a:stretch/>
        </p:blipFill>
        <p:spPr bwMode="auto">
          <a:xfrm rot="5400000">
            <a:off x="-590489" y="2115198"/>
            <a:ext cx="5598319" cy="37201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30907" y="2196612"/>
            <a:ext cx="5966577" cy="33561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19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080629" y="2208516"/>
            <a:ext cx="5760641" cy="3240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79670" y="965748"/>
            <a:ext cx="4371317" cy="2458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93766" y="2822354"/>
            <a:ext cx="5055658" cy="28438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42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88640"/>
            <a:ext cx="64666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u="sng" dirty="0" smtClean="0"/>
              <a:t>Оцінка </a:t>
            </a:r>
          </a:p>
          <a:p>
            <a:pPr algn="ctr"/>
            <a:r>
              <a:rPr lang="uk-UA" sz="3600" b="1" u="sng" dirty="0" smtClean="0"/>
              <a:t>педагогічної діяльності</a:t>
            </a:r>
            <a:endParaRPr lang="uk-UA" sz="3200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" r="18547"/>
          <a:stretch/>
        </p:blipFill>
        <p:spPr bwMode="auto">
          <a:xfrm rot="5400000">
            <a:off x="5726121" y="3403610"/>
            <a:ext cx="3614317" cy="28010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" t="8288" r="20288" b="-1043"/>
          <a:stretch/>
        </p:blipFill>
        <p:spPr bwMode="auto">
          <a:xfrm rot="5400000">
            <a:off x="2568822" y="2905048"/>
            <a:ext cx="4027939" cy="27715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8" t="6763" r="21786"/>
          <a:stretch/>
        </p:blipFill>
        <p:spPr bwMode="auto">
          <a:xfrm rot="5400000">
            <a:off x="-422494" y="1997959"/>
            <a:ext cx="3889609" cy="28632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57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ердце 8"/>
          <p:cNvSpPr/>
          <p:nvPr/>
        </p:nvSpPr>
        <p:spPr>
          <a:xfrm>
            <a:off x="2627784" y="145786"/>
            <a:ext cx="3967461" cy="2736304"/>
          </a:xfrm>
          <a:prstGeom prst="hear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ПЛАНИ </a:t>
            </a:r>
          </a:p>
          <a:p>
            <a:pPr algn="ctr"/>
            <a:r>
              <a:rPr lang="uk-UA" sz="3200" b="1" dirty="0" smtClean="0"/>
              <a:t>НА МАЙБУТНЄ</a:t>
            </a:r>
            <a:endParaRPr lang="ru-RU" sz="3200" b="1" dirty="0"/>
          </a:p>
        </p:txBody>
      </p:sp>
      <p:sp>
        <p:nvSpPr>
          <p:cNvPr id="10" name="Облако 9"/>
          <p:cNvSpPr/>
          <p:nvPr/>
        </p:nvSpPr>
        <p:spPr>
          <a:xfrm>
            <a:off x="2022478" y="4116301"/>
            <a:ext cx="3456384" cy="27363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САМООСВІТА</a:t>
            </a:r>
            <a:endParaRPr lang="ru-RU" sz="2800" b="1" dirty="0"/>
          </a:p>
        </p:txBody>
      </p:sp>
      <p:sp>
        <p:nvSpPr>
          <p:cNvPr id="11" name="Облако 10"/>
          <p:cNvSpPr/>
          <p:nvPr/>
        </p:nvSpPr>
        <p:spPr>
          <a:xfrm>
            <a:off x="-252536" y="1916832"/>
            <a:ext cx="3179017" cy="2736304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ПІДВИЩЕННЯ КВАЛІФІКАЦІЇ</a:t>
            </a:r>
            <a:endParaRPr lang="ru-RU" sz="2400" b="1" dirty="0"/>
          </a:p>
        </p:txBody>
      </p:sp>
      <p:sp>
        <p:nvSpPr>
          <p:cNvPr id="12" name="Облако 11"/>
          <p:cNvSpPr/>
          <p:nvPr/>
        </p:nvSpPr>
        <p:spPr>
          <a:xfrm>
            <a:off x="5466374" y="2185143"/>
            <a:ext cx="3851920" cy="2736304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smtClean="0"/>
              <a:t>РОЗВИТОК КЛЮЧОВИХ КОМПЕТЕНТНОСТЕЙ ВИХОВАНЦІВ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6746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16632"/>
            <a:ext cx="6491064" cy="1559644"/>
          </a:xfrm>
        </p:spPr>
        <p:txBody>
          <a:bodyPr/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Продовжувати реалізовувати гуманітарно-особистісну технологію Ш. </a:t>
            </a:r>
            <a:r>
              <a:rPr lang="uk-UA" sz="3200" b="1" dirty="0" err="1" smtClean="0">
                <a:solidFill>
                  <a:srgbClr val="002060"/>
                </a:solidFill>
              </a:rPr>
              <a:t>Амонашвілі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лнце 2"/>
          <p:cNvSpPr/>
          <p:nvPr/>
        </p:nvSpPr>
        <p:spPr>
          <a:xfrm>
            <a:off x="4860032" y="1733597"/>
            <a:ext cx="3024336" cy="2232248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0" y="2060848"/>
            <a:ext cx="3103987" cy="2232248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ЛЮБИТИ ДИТИНУ</a:t>
            </a:r>
            <a:endParaRPr lang="ru-RU" sz="2400" b="1" dirty="0"/>
          </a:p>
        </p:txBody>
      </p:sp>
      <p:sp>
        <p:nvSpPr>
          <p:cNvPr id="8" name="Облако 7"/>
          <p:cNvSpPr/>
          <p:nvPr/>
        </p:nvSpPr>
        <p:spPr>
          <a:xfrm>
            <a:off x="1551993" y="4156851"/>
            <a:ext cx="3456384" cy="2419597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ПРОЖИТИ В ДИТИНІ ВЛАСНЕ ДИТИНСТВО</a:t>
            </a:r>
            <a:endParaRPr lang="ru-RU" sz="2400" b="1" dirty="0"/>
          </a:p>
        </p:txBody>
      </p:sp>
      <p:sp>
        <p:nvSpPr>
          <p:cNvPr id="9" name="Облако 8"/>
          <p:cNvSpPr/>
          <p:nvPr/>
        </p:nvSpPr>
        <p:spPr>
          <a:xfrm>
            <a:off x="5364088" y="3965845"/>
            <a:ext cx="3456384" cy="2610603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ЗВЕСЕЛИТИ СЕРЕДОВИЩЕ, В ЯКОМУ ЖИВЕ ДИТИНА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1457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3645024"/>
            <a:ext cx="6840760" cy="2947211"/>
          </a:xfrm>
        </p:spPr>
        <p:txBody>
          <a:bodyPr/>
          <a:lstStyle/>
          <a:p>
            <a:pPr algn="ctr">
              <a:buNone/>
            </a:pPr>
            <a:r>
              <a:rPr lang="uk-UA" sz="3600" b="1" dirty="0" smtClean="0">
                <a:solidFill>
                  <a:srgbClr val="002060"/>
                </a:solidFill>
              </a:rPr>
              <a:t>Така </a:t>
            </a:r>
            <a:r>
              <a:rPr lang="uk-UA" sz="3600" b="1" dirty="0" smtClean="0">
                <a:solidFill>
                  <a:srgbClr val="002060"/>
                </a:solidFill>
              </a:rPr>
              <a:t>дісталась вже нам робота,</a:t>
            </a:r>
          </a:p>
          <a:p>
            <a:pPr algn="ctr">
              <a:buNone/>
            </a:pPr>
            <a:r>
              <a:rPr lang="uk-UA" sz="3600" b="1" dirty="0" smtClean="0">
                <a:solidFill>
                  <a:srgbClr val="002060"/>
                </a:solidFill>
              </a:rPr>
              <a:t>Є в ній і радість, та є й </a:t>
            </a:r>
            <a:r>
              <a:rPr lang="uk-UA" sz="3600" b="1" dirty="0" smtClean="0">
                <a:solidFill>
                  <a:srgbClr val="002060"/>
                </a:solidFill>
              </a:rPr>
              <a:t>турбота.</a:t>
            </a:r>
            <a:endParaRPr lang="uk-UA" sz="36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uk-UA" sz="3600" b="1" dirty="0" smtClean="0">
                <a:solidFill>
                  <a:srgbClr val="002060"/>
                </a:solidFill>
              </a:rPr>
              <a:t>Є вічний пошук, безсонні ночі,</a:t>
            </a:r>
          </a:p>
          <a:p>
            <a:pPr algn="ctr">
              <a:buNone/>
            </a:pPr>
            <a:r>
              <a:rPr lang="uk-UA" sz="3600" b="1" dirty="0" smtClean="0">
                <a:solidFill>
                  <a:srgbClr val="002060"/>
                </a:solidFill>
              </a:rPr>
              <a:t>Та гріють душу дитячі очі.</a:t>
            </a:r>
          </a:p>
          <a:p>
            <a:pPr>
              <a:buNone/>
            </a:pPr>
            <a:r>
              <a:rPr lang="uk-UA" sz="4000" b="1" dirty="0" smtClean="0">
                <a:solidFill>
                  <a:srgbClr val="002060"/>
                </a:solidFill>
              </a:rPr>
              <a:t>                             </a:t>
            </a:r>
            <a:r>
              <a:rPr lang="uk-UA" sz="2800" b="1" dirty="0" smtClean="0">
                <a:solidFill>
                  <a:srgbClr val="002060"/>
                </a:solidFill>
              </a:rPr>
              <a:t>           </a:t>
            </a:r>
            <a:endParaRPr lang="uk-UA" sz="3600" b="1" dirty="0" smtClean="0">
              <a:solidFill>
                <a:srgbClr val="00206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29"/>
          <a:stretch/>
        </p:blipFill>
        <p:spPr bwMode="auto">
          <a:xfrm rot="5400000">
            <a:off x="6217963" y="804757"/>
            <a:ext cx="3168772" cy="20805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5"/>
          <a:stretch/>
        </p:blipFill>
        <p:spPr bwMode="auto">
          <a:xfrm rot="5400000">
            <a:off x="-259508" y="665295"/>
            <a:ext cx="3094124" cy="209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20"/>
          <a:stretch/>
        </p:blipFill>
        <p:spPr bwMode="auto">
          <a:xfrm rot="5400000">
            <a:off x="2802798" y="787993"/>
            <a:ext cx="3261773" cy="20210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90" name="Picture 6" descr="Результат пошуку зображень за запитом анімація серце&quot;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41" y="4869160"/>
            <a:ext cx="1587427" cy="116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8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Результат пошуку зображень за запитом дякую за увагу смайлик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22" y="188640"/>
            <a:ext cx="8424936" cy="63253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32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September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1-September</Template>
  <TotalTime>562</TotalTime>
  <Words>175</Words>
  <Application>Microsoft Office PowerPoint</Application>
  <PresentationFormat>Экран (4:3)</PresentationFormat>
  <Paragraphs>50</Paragraphs>
  <Slides>25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1-September</vt:lpstr>
      <vt:lpstr>Презентация PowerPoint</vt:lpstr>
      <vt:lpstr>Візитна картка </vt:lpstr>
      <vt:lpstr>Скільки б ти не жив, все життя треба навчатися</vt:lpstr>
      <vt:lpstr>Презентация PowerPoint</vt:lpstr>
      <vt:lpstr>Науково-методична  проблема: </vt:lpstr>
      <vt:lpstr>Життєве  кредо:  «Поспішаймо робити добро і воно повернеться до вас сторицею»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Продовжувати реалізовувати гуманітарно-особистісну технологію Ш. Амонашвілі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досвіду роботи вихователя ГПД Омельчук Віталіни Іванівни</dc:title>
  <dc:creator>777</dc:creator>
  <cp:lastModifiedBy>user</cp:lastModifiedBy>
  <cp:revision>64</cp:revision>
  <dcterms:created xsi:type="dcterms:W3CDTF">2017-01-06T16:30:33Z</dcterms:created>
  <dcterms:modified xsi:type="dcterms:W3CDTF">2020-01-09T10:42:44Z</dcterms:modified>
</cp:coreProperties>
</file>